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5"/>
  </p:notesMasterIdLst>
  <p:sldIdLst>
    <p:sldId id="446" r:id="rId2"/>
    <p:sldId id="447" r:id="rId3"/>
    <p:sldId id="451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49" r:id="rId12"/>
    <p:sldId id="450" r:id="rId13"/>
    <p:sldId id="448" r:id="rId14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0651" autoAdjust="0"/>
  </p:normalViewPr>
  <p:slideViewPr>
    <p:cSldViewPr>
      <p:cViewPr varScale="1">
        <p:scale>
          <a:sx n="71" d="100"/>
          <a:sy n="71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ECE1FD-41F0-4101-819B-495A2D6A4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7B2DCD-0D15-459F-83C4-A638F6769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70CF-4BBD-4678-A043-473DE5E3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CC5EE6E-0685-44DA-8276-F5C8F565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9AF8-64DB-4A96-B86A-0E41C697E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9BA98-7613-466D-A644-58A6D841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A69D-79CD-488A-9089-3946DF7B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C2C0-79B3-4BA2-B4DD-673AF720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595F-EACF-4285-91BF-767BE4DA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E47C-3C26-42D5-B4A4-259354213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8C17-903C-4FD4-B6E4-7D625312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C763D-814A-4B90-926E-F208BB96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CD791C-3083-4740-BE46-450B9243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3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4" r:id="rId9"/>
    <p:sldLayoutId id="2147483801" r:id="rId10"/>
    <p:sldLayoutId id="2147483805" r:id="rId11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50" y="1214422"/>
            <a:ext cx="6000792" cy="2857520"/>
          </a:xfrm>
        </p:spPr>
        <p:txBody>
          <a:bodyPr/>
          <a:lstStyle/>
          <a:p>
            <a:pPr algn="ctr"/>
            <a:r>
              <a:rPr lang="ru-RU" sz="2800" dirty="0" smtClean="0"/>
              <a:t>классификация средств вычислительной техники по уровню защищенности от несанкционированного доступа к информации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Очистка памяти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b="1" dirty="0" smtClean="0">
                <a:solidFill>
                  <a:srgbClr val="C00000"/>
                </a:solidFill>
              </a:rPr>
              <a:t>6 КЛАСС ЗАЩИЩЕЩЕННОСТИ</a:t>
            </a:r>
          </a:p>
          <a:p>
            <a:r>
              <a:rPr lang="ru-RU" sz="2000" dirty="0" smtClean="0"/>
              <a:t>    Нет требований для данного класса </a:t>
            </a:r>
          </a:p>
          <a:p>
            <a:pPr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smtClean="0">
                <a:solidFill>
                  <a:srgbClr val="C00000"/>
                </a:solidFill>
              </a:rPr>
              <a:t> </a:t>
            </a:r>
            <a:r>
              <a:rPr lang="ru-RU" sz="2800" b="1" smtClean="0">
                <a:solidFill>
                  <a:srgbClr val="C00000"/>
                </a:solidFill>
              </a:rPr>
              <a:t>4-5 </a:t>
            </a:r>
            <a:r>
              <a:rPr lang="ru-RU" sz="2800" b="1" dirty="0" smtClean="0">
                <a:solidFill>
                  <a:srgbClr val="C00000"/>
                </a:solidFill>
              </a:rPr>
              <a:t>КЛАСС ЗАЩИЩЕЩЕННОСТИ</a:t>
            </a:r>
            <a:endParaRPr lang="ru-RU" sz="2800" dirty="0" smtClean="0"/>
          </a:p>
          <a:p>
            <a:r>
              <a:rPr lang="ru-RU" sz="2000" dirty="0" smtClean="0"/>
              <a:t>       предотвращать доступ к остаточной информации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3-1 КЛАСС ЗАЩИЩЕЩЕННОСТИ</a:t>
            </a:r>
            <a:endParaRPr lang="ru-RU" sz="2800" dirty="0" smtClean="0"/>
          </a:p>
          <a:p>
            <a:r>
              <a:rPr lang="ru-RU" sz="2000" dirty="0" smtClean="0"/>
              <a:t>       Данные требования включают аналогичные требования второго класса </a:t>
            </a:r>
          </a:p>
          <a:p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50" y="1214422"/>
            <a:ext cx="6000792" cy="2857520"/>
          </a:xfrm>
        </p:spPr>
        <p:txBody>
          <a:bodyPr/>
          <a:lstStyle/>
          <a:p>
            <a:pPr algn="ctr"/>
            <a:r>
              <a:rPr lang="ru-RU" sz="2800" dirty="0" smtClean="0"/>
              <a:t>Защита от несанкционированного доступа к информации </a:t>
            </a:r>
            <a:br>
              <a:rPr lang="ru-RU" sz="2800" dirty="0" smtClean="0"/>
            </a:br>
            <a:r>
              <a:rPr lang="ru-RU" sz="2800" dirty="0" smtClean="0"/>
              <a:t>Классификация автоматизированных систем и требования по защите информации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Защита от несанкционированного доступа к информации </a:t>
            </a:r>
            <a:br>
              <a:rPr lang="ru-RU" sz="1600" dirty="0" smtClean="0"/>
            </a:br>
            <a:r>
              <a:rPr lang="ru-RU" sz="1600" dirty="0" smtClean="0"/>
              <a:t>Классификация автоматизированных систем и требования по защите информации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 </a:t>
            </a:r>
          </a:p>
          <a:p>
            <a:r>
              <a:rPr lang="ru-RU" sz="2800" b="1" dirty="0" smtClean="0"/>
              <a:t>Руководящий документ</a:t>
            </a:r>
            <a:br>
              <a:rPr lang="ru-RU" sz="2800" b="1" dirty="0" smtClean="0"/>
            </a:br>
            <a:r>
              <a:rPr lang="ru-RU" sz="2800" b="1" dirty="0" smtClean="0"/>
              <a:t>Автоматизированные системы. </a:t>
            </a:r>
            <a:br>
              <a:rPr lang="ru-RU" sz="2800" b="1" dirty="0" smtClean="0"/>
            </a:br>
            <a:r>
              <a:rPr lang="ru-RU" sz="2800" b="1" dirty="0" smtClean="0"/>
              <a:t>Защита от несанкционированного доступа к информации </a:t>
            </a:r>
            <a:br>
              <a:rPr lang="ru-RU" sz="2800" b="1" dirty="0" smtClean="0"/>
            </a:br>
            <a:r>
              <a:rPr lang="ru-RU" sz="2800" b="1" dirty="0" smtClean="0"/>
              <a:t>Классификация автоматизированных систем и требования по защите информации</a:t>
            </a:r>
          </a:p>
          <a:p>
            <a:pPr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800" b="1" dirty="0" smtClean="0"/>
              <a:t>Утверждено решением председателя Государственной технической комиссии при Президенте Российской Федерации от 30 марта 1992 г.</a:t>
            </a:r>
            <a:endParaRPr lang="ru-RU" sz="1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Классификация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 </a:t>
            </a:r>
          </a:p>
          <a:p>
            <a:r>
              <a:rPr lang="ru-RU" sz="2800" dirty="0" smtClean="0"/>
              <a:t>Показатель эффективности защиты информации -мера или характеристика для оценки эффективности защиты информации.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 Норма эффективности защиты информации - значение показателя эффективности защиты информации, установленное нормативными и правовыми документами.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</a:t>
            </a:r>
            <a:br>
              <a:rPr lang="ru-RU" sz="1600" dirty="0" smtClean="0"/>
            </a:br>
            <a:endParaRPr lang="ru-RU" sz="1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 </a:t>
            </a:r>
          </a:p>
          <a:p>
            <a:pPr>
              <a:buNone/>
            </a:pPr>
            <a:r>
              <a:rPr lang="ru-RU" sz="2800" b="1" smtClean="0"/>
              <a:t>Руководящий </a:t>
            </a:r>
            <a:r>
              <a:rPr lang="ru-RU" sz="2800" b="1" smtClean="0"/>
              <a:t>документ: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«Средства </a:t>
            </a:r>
            <a:r>
              <a:rPr lang="ru-RU" sz="2800" b="1" dirty="0" smtClean="0"/>
              <a:t>вычислительной техники Защита от несанкционированного доступа к информации Показатели защищенности от несанкционированного доступа </a:t>
            </a:r>
            <a:r>
              <a:rPr lang="ru-RU" sz="2800" b="1" smtClean="0"/>
              <a:t>к </a:t>
            </a:r>
            <a:r>
              <a:rPr lang="ru-RU" sz="2800" b="1" smtClean="0"/>
              <a:t>информации»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  <a:p>
            <a:endParaRPr lang="ru-RU" sz="2800" b="1" dirty="0" smtClean="0"/>
          </a:p>
          <a:p>
            <a:pPr>
              <a:buNone/>
            </a:pPr>
            <a:r>
              <a:rPr lang="ru-RU" sz="1800" b="1" dirty="0" smtClean="0"/>
              <a:t>Утверждено решением председателя Государственной технической комиссии при Президенте Российской Федерации от 30 марта 1992 г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1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</a:t>
            </a:r>
            <a:br>
              <a:rPr lang="ru-RU" sz="1600" dirty="0" smtClean="0"/>
            </a:br>
            <a:endParaRPr lang="ru-RU" sz="1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62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Показатели защищенности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22" y="1428736"/>
            <a:ext cx="8127173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Дискреционный принцип контроля доступа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b="1" dirty="0" smtClean="0">
                <a:solidFill>
                  <a:srgbClr val="C00000"/>
                </a:solidFill>
              </a:rPr>
              <a:t>6 КЛАСС ЗАЩИЩЕЩЕННОСТИ</a:t>
            </a:r>
          </a:p>
          <a:p>
            <a:r>
              <a:rPr lang="ru-RU" sz="2000" dirty="0" smtClean="0"/>
              <a:t> КСЗ должен контролировать доступ наименованных субъектов к наименованным объектам </a:t>
            </a:r>
          </a:p>
          <a:p>
            <a:r>
              <a:rPr lang="ru-RU" sz="2000" dirty="0" smtClean="0"/>
              <a:t> Для каждой пары (субъект – объект) в СВТ должно быть задано явное и недвусмысленное перечисление допустимых типов доступа.</a:t>
            </a:r>
          </a:p>
          <a:p>
            <a:r>
              <a:rPr lang="ru-RU" sz="2000" dirty="0" smtClean="0"/>
              <a:t>  КСЗ должен содержать механизм, претворяющий в жизнь дискреционные правила разграничения доступа.</a:t>
            </a:r>
            <a:br>
              <a:rPr lang="ru-RU" sz="2000" dirty="0" smtClean="0"/>
            </a:br>
            <a:r>
              <a:rPr lang="ru-RU" sz="2000" dirty="0" smtClean="0"/>
              <a:t>       Контроль доступа должен быть применим к каждому объекту и каждому субъекту .</a:t>
            </a:r>
          </a:p>
          <a:p>
            <a:r>
              <a:rPr lang="ru-RU" sz="2000" dirty="0" smtClean="0"/>
              <a:t>  Механизм, реализующий дискреционный принцип контроля доступа, должен предусматривать возможности санкционированного изменения ПРД, в том числе возможность санкционированного изменения списка пользователей СВТ и списка защищаемых объектов.</a:t>
            </a:r>
          </a:p>
          <a:p>
            <a:r>
              <a:rPr lang="ru-RU" sz="2000" dirty="0" smtClean="0"/>
              <a:t>   Права изменять ПРД должны предоставляться выделенным субъектам (администрации, службе безопасности и т.д.).</a:t>
            </a:r>
            <a:br>
              <a:rPr lang="ru-RU" sz="2000" dirty="0" smtClean="0"/>
            </a:b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Дискреционный принцип контроля доступа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b="1" dirty="0" smtClean="0">
                <a:solidFill>
                  <a:srgbClr val="C00000"/>
                </a:solidFill>
              </a:rPr>
              <a:t>5 КЛАСС ЗАЩИЩЕЩЕННОСТИ</a:t>
            </a:r>
          </a:p>
          <a:p>
            <a:r>
              <a:rPr lang="ru-RU" sz="2000" dirty="0" smtClean="0"/>
              <a:t>  Данные требования включает в себя аналогичные требование шестого </a:t>
            </a:r>
          </a:p>
          <a:p>
            <a:r>
              <a:rPr lang="ru-RU" sz="2000" dirty="0" smtClean="0"/>
              <a:t>  Дополнительно должны быть предусмотрены средства управления, ограничивающие распространение прав на доступ.     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Дискреционный принцип контроля доступа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b="1" dirty="0" smtClean="0">
                <a:solidFill>
                  <a:srgbClr val="C00000"/>
                </a:solidFill>
              </a:rPr>
              <a:t>4 КЛАСС ЗАЩИЩЕЩЕННОСТИ</a:t>
            </a:r>
          </a:p>
          <a:p>
            <a:pPr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000" dirty="0" smtClean="0"/>
              <a:t>   Данные требования включают аналогичные требования пятого класса.</a:t>
            </a:r>
          </a:p>
          <a:p>
            <a:pPr>
              <a:buNone/>
            </a:pPr>
            <a:r>
              <a:rPr lang="ru-RU" sz="2000" dirty="0" smtClean="0"/>
              <a:t>  </a:t>
            </a:r>
          </a:p>
          <a:p>
            <a:r>
              <a:rPr lang="ru-RU" sz="2000" dirty="0" smtClean="0"/>
              <a:t> КСЗ должен содержать механизм, претворяющий в жизнь дискреционные ПРД, как для явных действий пользователя, так и для скрытых, обеспечивая тем самым защиту объектов от НСД </a:t>
            </a:r>
          </a:p>
          <a:p>
            <a:endParaRPr lang="ru-RU" sz="2000" dirty="0" smtClean="0"/>
          </a:p>
          <a:p>
            <a:r>
              <a:rPr lang="ru-RU" sz="2000" dirty="0" smtClean="0"/>
              <a:t>       Дискреционные ПРД для систем данного класса являются дополнением мандатных ПРД.  Права изменять ПРД должны предоставляться выделенным субъектам </a:t>
            </a:r>
            <a:br>
              <a:rPr lang="ru-RU" sz="2000" dirty="0" smtClean="0"/>
            </a:b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Дискреционный принцип контроля доступа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b="1" dirty="0" smtClean="0">
                <a:solidFill>
                  <a:srgbClr val="C00000"/>
                </a:solidFill>
              </a:rPr>
              <a:t>3 КЛАСС ЗАЩИЩЕЩЕННОСТИ</a:t>
            </a:r>
          </a:p>
          <a:p>
            <a:r>
              <a:rPr lang="ru-RU" sz="2000" dirty="0" smtClean="0"/>
              <a:t>    Данные требования полностью совпадают с требованиями пятого и четвертого классов </a:t>
            </a:r>
          </a:p>
          <a:p>
            <a:pPr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2 КЛАСС ЗАЩИЩЕЩЕННОСТИ</a:t>
            </a:r>
            <a:endParaRPr lang="ru-RU" sz="2800" dirty="0" smtClean="0"/>
          </a:p>
          <a:p>
            <a:r>
              <a:rPr lang="ru-RU" sz="2000" dirty="0" smtClean="0"/>
              <a:t>       Данные требования включают аналогичные требования третьего класса </a:t>
            </a:r>
          </a:p>
          <a:p>
            <a:r>
              <a:rPr lang="ru-RU" sz="2000" dirty="0" smtClean="0"/>
              <a:t>       Дополнительно требуется, чтобы дискреционные правила разграничения доступа были эквивалентны мандатным правилам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1 КЛАСС ЗАЩИЩЕЩЕННОСТИ</a:t>
            </a:r>
            <a:endParaRPr lang="ru-RU" sz="2800" dirty="0" smtClean="0"/>
          </a:p>
          <a:p>
            <a:r>
              <a:rPr lang="ru-RU" sz="2000" dirty="0" smtClean="0"/>
              <a:t>       Данные требования включают аналогичные требования второго класса </a:t>
            </a:r>
          </a:p>
          <a:p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Мандатный принцип контроля доступа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b="1" dirty="0" smtClean="0">
                <a:solidFill>
                  <a:srgbClr val="C00000"/>
                </a:solidFill>
              </a:rPr>
              <a:t>6 и 5  КЛАСС ЗАЩИЩЕЩЕННОСТИ</a:t>
            </a:r>
          </a:p>
          <a:p>
            <a:r>
              <a:rPr lang="ru-RU" sz="2000" dirty="0" smtClean="0"/>
              <a:t>    Нет требований для данных классов </a:t>
            </a:r>
          </a:p>
          <a:p>
            <a:pPr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4 КЛАСС ЗАЩИЩЕЩЕННОСТИ</a:t>
            </a:r>
            <a:endParaRPr lang="ru-RU" sz="2800" dirty="0" smtClean="0"/>
          </a:p>
          <a:p>
            <a:r>
              <a:rPr lang="ru-RU" sz="2000" dirty="0" smtClean="0"/>
              <a:t>       Данные требования описаны выше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800" b="1" smtClean="0">
                <a:solidFill>
                  <a:srgbClr val="C00000"/>
                </a:solidFill>
              </a:rPr>
              <a:t>3-1 </a:t>
            </a:r>
            <a:r>
              <a:rPr lang="ru-RU" sz="2800" b="1" dirty="0" smtClean="0">
                <a:solidFill>
                  <a:srgbClr val="C00000"/>
                </a:solidFill>
              </a:rPr>
              <a:t>КЛАСС ЗАЩИЩЕЩЕННОСТИ</a:t>
            </a:r>
            <a:endParaRPr lang="ru-RU" sz="2800" dirty="0" smtClean="0"/>
          </a:p>
          <a:p>
            <a:r>
              <a:rPr lang="ru-RU" sz="2000" dirty="0" smtClean="0"/>
              <a:t>       Данные требования включают аналогичные требования второго класса </a:t>
            </a:r>
          </a:p>
          <a:p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Мандатный принцип контроля доступа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2800" b="1" dirty="0" smtClean="0">
                <a:solidFill>
                  <a:srgbClr val="C00000"/>
                </a:solidFill>
              </a:rPr>
              <a:t>6 и 5  КЛАСС ЗАЩИЩЕЩЕННОСТИ</a:t>
            </a:r>
          </a:p>
          <a:p>
            <a:r>
              <a:rPr lang="ru-RU" sz="2000" dirty="0" smtClean="0"/>
              <a:t>    Нет требований для данных классов </a:t>
            </a:r>
          </a:p>
          <a:p>
            <a:pPr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4 КЛАСС ЗАЩИЩЕЩЕННОСТИ</a:t>
            </a:r>
            <a:endParaRPr lang="ru-RU" sz="2800" dirty="0" smtClean="0"/>
          </a:p>
          <a:p>
            <a:r>
              <a:rPr lang="ru-RU" sz="2000" dirty="0" smtClean="0"/>
              <a:t>       Данные требования описаны выше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800" b="1" smtClean="0">
                <a:solidFill>
                  <a:srgbClr val="C00000"/>
                </a:solidFill>
              </a:rPr>
              <a:t>3-1 </a:t>
            </a:r>
            <a:r>
              <a:rPr lang="ru-RU" sz="2800" b="1" dirty="0" smtClean="0">
                <a:solidFill>
                  <a:srgbClr val="C00000"/>
                </a:solidFill>
              </a:rPr>
              <a:t>КЛАСС ЗАЩИЩЕЩЕННОСТИ</a:t>
            </a:r>
            <a:endParaRPr lang="ru-RU" sz="2800" dirty="0" smtClean="0"/>
          </a:p>
          <a:p>
            <a:r>
              <a:rPr lang="ru-RU" sz="2000" dirty="0" smtClean="0"/>
              <a:t>       Данные требования включают аналогичные требования второго класса </a:t>
            </a:r>
          </a:p>
          <a:p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15241</TotalTime>
  <Words>96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Opulent</vt:lpstr>
      <vt:lpstr>классификация средств вычислительной техники по уровню защищенности от несанкционированного доступа к информации</vt:lpstr>
      <vt:lpstr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 </vt:lpstr>
      <vt:lpstr>Средства вычислительной техники Защита от несанкционированного доступа к информации Показатели защищенности от несанкционированного доступа к информации </vt:lpstr>
      <vt:lpstr>Дискреционный принцип контроля доступа</vt:lpstr>
      <vt:lpstr>Дискреционный принцип контроля доступа</vt:lpstr>
      <vt:lpstr>Дискреционный принцип контроля доступа</vt:lpstr>
      <vt:lpstr>Дискреционный принцип контроля доступа</vt:lpstr>
      <vt:lpstr>Мандатный принцип контроля доступа</vt:lpstr>
      <vt:lpstr>Мандатный принцип контроля доступа</vt:lpstr>
      <vt:lpstr>Очистка памяти</vt:lpstr>
      <vt:lpstr>Защита от несанкционированного доступа к информации  Классификация автоматизированных систем и требования по защите информации</vt:lpstr>
      <vt:lpstr>Защита от несанкционированного доступа к информации  Классификация автоматизированных систем и требования по защите информации</vt:lpstr>
      <vt:lpstr>Классификация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chip</dc:creator>
  <cp:lastModifiedBy>Сергей</cp:lastModifiedBy>
  <cp:revision>437</cp:revision>
  <dcterms:created xsi:type="dcterms:W3CDTF">2008-10-24T21:00:09Z</dcterms:created>
  <dcterms:modified xsi:type="dcterms:W3CDTF">2009-07-03T13:10:20Z</dcterms:modified>
</cp:coreProperties>
</file>